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3" roundtripDataSignature="AMtx7mh9jgMaKL/EJn9POrgTdiafywc9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/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/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5pPr>
            <a:lvl6pPr lvl="5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6pPr>
            <a:lvl7pPr lvl="6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7pPr>
            <a:lvl8pPr lvl="7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8pPr>
            <a:lvl9pPr lvl="8" algn="ctr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" type="body"/>
          </p:nvPr>
        </p:nvSpPr>
        <p:spPr>
          <a:xfrm rot="5400000">
            <a:off x="2838451" y="30163"/>
            <a:ext cx="4114800" cy="755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/>
          <p:nvPr>
            <p:ph type="title"/>
          </p:nvPr>
        </p:nvSpPr>
        <p:spPr>
          <a:xfrm rot="5400000">
            <a:off x="5002213" y="2193925"/>
            <a:ext cx="5457825" cy="188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" type="body"/>
          </p:nvPr>
        </p:nvSpPr>
        <p:spPr>
          <a:xfrm rot="5400000">
            <a:off x="1146176" y="379413"/>
            <a:ext cx="5457825" cy="55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, testo e contenuto" type="txAndObj">
  <p:cSld name="TEXT_AND_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" type="body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" type="body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7" name="Google Shape;27;p20"/>
          <p:cNvSpPr txBox="1"/>
          <p:nvPr>
            <p:ph idx="2" type="body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1" name="Google Shape;41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2" name="Google Shape;42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3" name="Google Shape;43;p22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9" name="Google Shape;49;p23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4" name="Google Shape;64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2" name="Google Shape;72;p27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8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1" name="Google Shape;11;p18"/>
            <p:cNvSpPr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8"/>
            <p:cNvSpPr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18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" type="body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8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>
            <p:ph type="ctrTitle"/>
          </p:nvPr>
        </p:nvSpPr>
        <p:spPr>
          <a:xfrm>
            <a:off x="1979712" y="1556792"/>
            <a:ext cx="6096000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t-IT" sz="2800">
                <a:solidFill>
                  <a:schemeClr val="lt1"/>
                </a:solidFill>
              </a:rPr>
              <a:t>Detection of precancerous tissue in histological images of the intestine</a:t>
            </a:r>
            <a:endParaRPr b="0" sz="1800">
              <a:solidFill>
                <a:schemeClr val="lt1"/>
              </a:solidFill>
            </a:endParaRPr>
          </a:p>
        </p:txBody>
      </p:sp>
      <p:grpSp>
        <p:nvGrpSpPr>
          <p:cNvPr id="101" name="Google Shape;101;p1"/>
          <p:cNvGrpSpPr/>
          <p:nvPr/>
        </p:nvGrpSpPr>
        <p:grpSpPr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descr="Fondino" id="102" name="Google Shape;102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 +marchio" id="103" name="Google Shape;103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scia" id="104" name="Google Shape;104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"/>
          <p:cNvSpPr txBox="1"/>
          <p:nvPr/>
        </p:nvSpPr>
        <p:spPr>
          <a:xfrm>
            <a:off x="5027712" y="4095750"/>
            <a:ext cx="27510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Camilla Iorio 1852512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2. Small Dataset Challenge</a:t>
            </a:r>
            <a:endParaRPr/>
          </a:p>
        </p:txBody>
      </p:sp>
      <p:pic>
        <p:nvPicPr>
          <p:cNvPr descr="Immagine che contiene testo, schermata, numero, Carattere&#10;&#10;Descrizione generata automaticamente" id="207" name="Google Shape;20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973805"/>
            <a:ext cx="6521152" cy="325679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0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209" name="Google Shape;209;p10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210" name="Google Shape;210;p10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11" name="Google Shape;211;p10"/>
          <p:cNvSpPr txBox="1"/>
          <p:nvPr/>
        </p:nvSpPr>
        <p:spPr>
          <a:xfrm>
            <a:off x="1178904" y="1403989"/>
            <a:ext cx="67545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Classification With Small Datasets: Overview and Benchmark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1210521" y="4037764"/>
            <a:ext cx="6538500" cy="216000"/>
          </a:xfrm>
          <a:prstGeom prst="rect">
            <a:avLst/>
          </a:prstGeom>
          <a:solidFill>
            <a:srgbClr val="EFFF00">
              <a:alpha val="31650"/>
            </a:srgbClr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it-IT" sz="900">
                <a:solidFill>
                  <a:schemeClr val="lt1"/>
                </a:solidFill>
                <a:highlight>
                  <a:schemeClr val="accent2"/>
                </a:highlight>
              </a:rPr>
              <a:t>                                                                                                                                                                                                            </a:t>
            </a:r>
            <a:endParaRPr b="0" i="0" sz="900" u="none" cap="none" strike="noStrike">
              <a:solidFill>
                <a:schemeClr val="lt1"/>
              </a:solidFill>
              <a:highlight>
                <a:schemeClr val="accent2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2. Small Dataset Challenge: The Harmonic networks</a:t>
            </a:r>
            <a:endParaRPr/>
          </a:p>
        </p:txBody>
      </p:sp>
      <p:sp>
        <p:nvSpPr>
          <p:cNvPr id="218" name="Google Shape;218;p11"/>
          <p:cNvSpPr txBox="1"/>
          <p:nvPr>
            <p:ph idx="1" type="body"/>
          </p:nvPr>
        </p:nvSpPr>
        <p:spPr>
          <a:xfrm>
            <a:off x="319454" y="85029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it-IT"/>
              <a:t>CNN </a:t>
            </a:r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>
            <a:off x="313978" y="1479895"/>
            <a:ext cx="4040188" cy="4104552"/>
            <a:chOff x="0" y="11388"/>
            <a:chExt cx="4040188" cy="4104552"/>
          </a:xfrm>
        </p:grpSpPr>
        <p:sp>
          <p:nvSpPr>
            <p:cNvPr id="220" name="Google Shape;220;p11"/>
            <p:cNvSpPr/>
            <p:nvPr/>
          </p:nvSpPr>
          <p:spPr>
            <a:xfrm>
              <a:off x="0" y="11388"/>
              <a:ext cx="4040188" cy="772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6317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 txBox="1"/>
            <p:nvPr/>
          </p:nvSpPr>
          <p:spPr>
            <a:xfrm>
              <a:off x="37696" y="49084"/>
              <a:ext cx="3964796" cy="696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it-IT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Translation equivariance but </a:t>
              </a:r>
              <a:r>
                <a:rPr b="1" lang="it-IT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rotation equivariance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0" y="849016"/>
              <a:ext cx="4040188" cy="772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6317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 txBox="1"/>
            <p:nvPr/>
          </p:nvSpPr>
          <p:spPr>
            <a:xfrm>
              <a:off x="37696" y="886712"/>
              <a:ext cx="3964796" cy="696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Needs </a:t>
              </a:r>
              <a:r>
                <a:rPr b="1"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augmentation </a:t>
              </a:r>
              <a:r>
                <a:rPr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embed rotational equivariance</a:t>
              </a:r>
              <a:endPara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0" y="1678816"/>
              <a:ext cx="4040188" cy="772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6317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1"/>
            <p:cNvSpPr txBox="1"/>
            <p:nvPr/>
          </p:nvSpPr>
          <p:spPr>
            <a:xfrm>
              <a:off x="37696" y="1716512"/>
              <a:ext cx="3964796" cy="696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it-IT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of </a:t>
              </a:r>
              <a:r>
                <a:rPr b="1" lang="it-IT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convolutional filters</a:t>
              </a:r>
              <a:r>
                <a:rPr lang="it-IT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0" y="2508616"/>
              <a:ext cx="4040188" cy="772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6317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 txBox="1"/>
            <p:nvPr/>
          </p:nvSpPr>
          <p:spPr>
            <a:xfrm>
              <a:off x="37696" y="2546312"/>
              <a:ext cx="3964796" cy="696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it-IT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Can’t </a:t>
              </a:r>
              <a:r>
                <a:rPr b="0" lang="it-IT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handle small datasets</a:t>
              </a:r>
              <a:endPara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0" y="3343740"/>
              <a:ext cx="4040188" cy="772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6317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 txBox="1"/>
            <p:nvPr/>
          </p:nvSpPr>
          <p:spPr>
            <a:xfrm>
              <a:off x="37696" y="3381436"/>
              <a:ext cx="3964796" cy="696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lang="it-IT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Less</a:t>
              </a:r>
              <a:r>
                <a:rPr lang="it-IT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computational cost</a:t>
              </a:r>
              <a:endParaRPr/>
            </a:p>
          </p:txBody>
        </p:sp>
      </p:grpSp>
      <p:sp>
        <p:nvSpPr>
          <p:cNvPr id="230" name="Google Shape;230;p11"/>
          <p:cNvSpPr txBox="1"/>
          <p:nvPr>
            <p:ph idx="3" type="body"/>
          </p:nvPr>
        </p:nvSpPr>
        <p:spPr>
          <a:xfrm>
            <a:off x="4860032" y="84821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it-IT"/>
              <a:t>H-Net</a:t>
            </a:r>
            <a:endParaRPr/>
          </a:p>
        </p:txBody>
      </p:sp>
      <p:sp>
        <p:nvSpPr>
          <p:cNvPr id="231" name="Google Shape;231;p11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232" name="Google Shape;232;p11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233" name="Google Shape;233;p11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grpSp>
        <p:nvGrpSpPr>
          <p:cNvPr id="234" name="Google Shape;234;p11"/>
          <p:cNvGrpSpPr/>
          <p:nvPr/>
        </p:nvGrpSpPr>
        <p:grpSpPr>
          <a:xfrm>
            <a:off x="4818485" y="1534599"/>
            <a:ext cx="4041775" cy="3997815"/>
            <a:chOff x="0" y="66091"/>
            <a:chExt cx="4041775" cy="3997815"/>
          </a:xfrm>
        </p:grpSpPr>
        <p:sp>
          <p:nvSpPr>
            <p:cNvPr id="235" name="Google Shape;235;p11"/>
            <p:cNvSpPr/>
            <p:nvPr/>
          </p:nvSpPr>
          <p:spPr>
            <a:xfrm>
              <a:off x="0" y="66091"/>
              <a:ext cx="4041775" cy="7558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7520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 txBox="1"/>
            <p:nvPr/>
          </p:nvSpPr>
          <p:spPr>
            <a:xfrm>
              <a:off x="36896" y="102987"/>
              <a:ext cx="3967983" cy="682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Translation equivariance and </a:t>
              </a:r>
              <a:r>
                <a:rPr b="1"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360°rotation equivariance</a:t>
              </a:r>
              <a:endPara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0" y="876465"/>
              <a:ext cx="4041775" cy="7558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7520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 txBox="1"/>
            <p:nvPr/>
          </p:nvSpPr>
          <p:spPr>
            <a:xfrm>
              <a:off x="36896" y="913361"/>
              <a:ext cx="3967983" cy="682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Hard-baking</a:t>
              </a:r>
              <a:r>
                <a:rPr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rotational equivariance</a:t>
              </a:r>
              <a:endPara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0" y="1687004"/>
              <a:ext cx="4041775" cy="7558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7520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 txBox="1"/>
            <p:nvPr/>
          </p:nvSpPr>
          <p:spPr>
            <a:xfrm>
              <a:off x="36896" y="1723900"/>
              <a:ext cx="3967983" cy="682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of </a:t>
              </a:r>
              <a:r>
                <a:rPr b="1"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circular</a:t>
              </a:r>
              <a:r>
                <a:rPr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harmonics</a:t>
              </a:r>
              <a:endParaRPr b="1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0" y="2497546"/>
              <a:ext cx="4041775" cy="7558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7520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 txBox="1"/>
            <p:nvPr/>
          </p:nvSpPr>
          <p:spPr>
            <a:xfrm>
              <a:off x="36896" y="2534442"/>
              <a:ext cx="3967983" cy="682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Can </a:t>
              </a:r>
              <a:r>
                <a:rPr b="0"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handle small datasets</a:t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0" y="3308086"/>
              <a:ext cx="4041775" cy="75582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7520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 txBox="1"/>
            <p:nvPr/>
          </p:nvSpPr>
          <p:spPr>
            <a:xfrm>
              <a:off x="36896" y="3344982"/>
              <a:ext cx="3967983" cy="682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2375" lIns="723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Higher</a:t>
              </a:r>
              <a:r>
                <a:rPr lang="it-IT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computational costs</a:t>
              </a:r>
              <a:endParaRPr/>
            </a:p>
          </p:txBody>
        </p:sp>
      </p:grpSp>
      <p:sp>
        <p:nvSpPr>
          <p:cNvPr id="245" name="Google Shape;245;p11"/>
          <p:cNvSpPr/>
          <p:nvPr/>
        </p:nvSpPr>
        <p:spPr>
          <a:xfrm>
            <a:off x="4427984" y="2636912"/>
            <a:ext cx="288031" cy="22664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1CA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i="0" sz="9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4427984" y="1758506"/>
            <a:ext cx="288031" cy="22664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1CA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i="0" sz="9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4427984" y="3401997"/>
            <a:ext cx="288031" cy="22664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1CA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i="0" sz="9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4427983" y="4196148"/>
            <a:ext cx="288031" cy="22664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1CA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i="0" sz="9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4431999" y="4990299"/>
            <a:ext cx="288031" cy="22664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1CA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i="0" sz="9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/>
          <p:nvPr>
            <p:ph type="title"/>
          </p:nvPr>
        </p:nvSpPr>
        <p:spPr>
          <a:xfrm>
            <a:off x="683568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360°rotational equivariance</a:t>
            </a:r>
            <a:endParaRPr/>
          </a:p>
        </p:txBody>
      </p:sp>
      <p:sp>
        <p:nvSpPr>
          <p:cNvPr id="255" name="Google Shape;255;p12"/>
          <p:cNvSpPr txBox="1"/>
          <p:nvPr>
            <p:ph idx="1" type="body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6" name="Google Shape;256;p12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257" name="Google Shape;257;p1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258" name="Google Shape;258;p1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59" name="Google Shape;259;p12"/>
          <p:cNvSpPr txBox="1"/>
          <p:nvPr/>
        </p:nvSpPr>
        <p:spPr>
          <a:xfrm>
            <a:off x="755575" y="1133999"/>
            <a:ext cx="813690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Rotational equivariance is allowed by circular harmonics.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property is also important for histopatological images.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chermata, testo, schizzo, arte&#10;&#10;Descrizione generata automaticamente" id="260" name="Google Shape;2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935" y="2204864"/>
            <a:ext cx="6705455" cy="296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"/>
          <p:cNvSpPr txBox="1"/>
          <p:nvPr>
            <p:ph type="title"/>
          </p:nvPr>
        </p:nvSpPr>
        <p:spPr>
          <a:xfrm>
            <a:off x="683568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Circular harmonics</a:t>
            </a:r>
            <a:endParaRPr/>
          </a:p>
        </p:txBody>
      </p:sp>
      <p:sp>
        <p:nvSpPr>
          <p:cNvPr id="266" name="Google Shape;266;p13"/>
          <p:cNvSpPr txBox="1"/>
          <p:nvPr>
            <p:ph idx="1" type="body"/>
          </p:nvPr>
        </p:nvSpPr>
        <p:spPr>
          <a:xfrm>
            <a:off x="1047142" y="1772816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268" name="Google Shape;268;p1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269" name="Google Shape;269;p1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270" name="Google Shape;270;p13"/>
          <p:cNvSpPr txBox="1"/>
          <p:nvPr/>
        </p:nvSpPr>
        <p:spPr>
          <a:xfrm>
            <a:off x="755575" y="1133999"/>
            <a:ext cx="813690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 rotational equivariance.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CNN: using many filters in several discrete directions.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H-Nets: using a single filter sensitive to rotation.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chermata, nero, quadrato, design&#10;&#10;Descrizione generata automaticamente" id="271" name="Google Shape;2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490" y="3170878"/>
            <a:ext cx="4130275" cy="1672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diagramma, design&#10;&#10;Descrizione generata automaticamente" id="272" name="Google Shape;272;p1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21577" l="0" r="0" t="0"/>
          <a:stretch/>
        </p:blipFill>
        <p:spPr>
          <a:xfrm>
            <a:off x="5146752" y="2519031"/>
            <a:ext cx="3703638" cy="293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/>
          <p:nvPr>
            <p:ph type="title"/>
          </p:nvPr>
        </p:nvSpPr>
        <p:spPr>
          <a:xfrm>
            <a:off x="683568" y="426616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Structure of the network</a:t>
            </a:r>
            <a:endParaRPr/>
          </a:p>
        </p:txBody>
      </p:sp>
      <p:sp>
        <p:nvSpPr>
          <p:cNvPr id="278" name="Google Shape;278;p14"/>
          <p:cNvSpPr txBox="1"/>
          <p:nvPr>
            <p:ph idx="1" type="body"/>
          </p:nvPr>
        </p:nvSpPr>
        <p:spPr>
          <a:xfrm>
            <a:off x="1116013" y="1752600"/>
            <a:ext cx="370363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9" name="Google Shape;279;p14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magine che contiene testo, schermata, Carattere, linea&#10;&#10;Descrizione generata automaticamente" id="282" name="Google Shape;282;p1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1183" y="2791716"/>
            <a:ext cx="2696804" cy="3063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schermata, diagramma, cerchio&#10;&#10;Descrizione generata automaticamente" id="283" name="Google Shape;2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048" y="775521"/>
            <a:ext cx="4020285" cy="183108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/>
        </p:nvSpPr>
        <p:spPr>
          <a:xfrm>
            <a:off x="369350" y="1182123"/>
            <a:ext cx="4867813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Equivariance rotation for each layer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channels to avoid entanglement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stream represents a series of feature maps of constant rotation order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Connected together with cross-correlation of rotation order equal to the difference between those two streams.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Performance results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468878" y="82428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it-IT"/>
              <a:t>Pro:</a:t>
            </a:r>
            <a:endParaRPr/>
          </a:p>
        </p:txBody>
      </p:sp>
      <p:pic>
        <p:nvPicPr>
          <p:cNvPr descr="Immagine che contiene testo, schermata, Carattere, linea&#10;&#10;Descrizione generata automaticamente" id="291" name="Google Shape;291;p1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1450559"/>
            <a:ext cx="3962953" cy="25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 txBox="1"/>
          <p:nvPr>
            <p:ph idx="3" type="body"/>
          </p:nvPr>
        </p:nvSpPr>
        <p:spPr>
          <a:xfrm>
            <a:off x="506701" y="37123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rPr lang="it-IT"/>
              <a:t>Cons:</a:t>
            </a:r>
            <a:endParaRPr/>
          </a:p>
        </p:txBody>
      </p:sp>
      <p:sp>
        <p:nvSpPr>
          <p:cNvPr id="293" name="Google Shape;293;p15"/>
          <p:cNvSpPr txBox="1"/>
          <p:nvPr>
            <p:ph idx="4" type="body"/>
          </p:nvPr>
        </p:nvSpPr>
        <p:spPr>
          <a:xfrm>
            <a:off x="2123728" y="3965545"/>
            <a:ext cx="4608512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it-IT"/>
              <a:t>Higher computational cost</a:t>
            </a:r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1835696" y="970747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Arial"/>
              <a:buChar char="•"/>
            </a:pPr>
            <a:r>
              <a:rPr lang="it-IT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on small datasets</a:t>
            </a:r>
            <a:endParaRPr/>
          </a:p>
        </p:txBody>
      </p:sp>
      <p:sp>
        <p:nvSpPr>
          <p:cNvPr id="295" name="Google Shape;295;p1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296" name="Google Shape;296;p15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297" name="Google Shape;297;p1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>
            <p:ph type="title"/>
          </p:nvPr>
        </p:nvSpPr>
        <p:spPr>
          <a:xfrm>
            <a:off x="739080" y="797677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Approach scheme</a:t>
            </a:r>
            <a:endParaRPr/>
          </a:p>
        </p:txBody>
      </p:sp>
      <p:sp>
        <p:nvSpPr>
          <p:cNvPr id="303" name="Google Shape;303;p16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magine che contiene testo, schermata, modello&#10;&#10;Descrizione generata automaticamente" id="306" name="Google Shape;3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971090"/>
            <a:ext cx="1656184" cy="291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4233" y="2073057"/>
            <a:ext cx="1234220" cy="2650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Lilac, Policromia, rosa, viola&#10;&#10;Descrizione generata automaticamente" id="308" name="Google Shape;3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0864" y="2688943"/>
            <a:ext cx="1599712" cy="1208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6"/>
          <p:cNvSpPr/>
          <p:nvPr/>
        </p:nvSpPr>
        <p:spPr>
          <a:xfrm>
            <a:off x="2483768" y="3140968"/>
            <a:ext cx="36004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929E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i="0" sz="9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4158878" y="3149352"/>
            <a:ext cx="36004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929E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i="0" sz="9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6660232" y="3110295"/>
            <a:ext cx="36004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1929E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t/>
            </a:r>
            <a:endParaRPr i="0" sz="9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4662934" y="2472333"/>
            <a:ext cx="83924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/>
          </a:p>
        </p:txBody>
      </p:sp>
      <p:sp>
        <p:nvSpPr>
          <p:cNvPr id="313" name="Google Shape;313;p16"/>
          <p:cNvSpPr txBox="1"/>
          <p:nvPr/>
        </p:nvSpPr>
        <p:spPr>
          <a:xfrm>
            <a:off x="4713228" y="3852527"/>
            <a:ext cx="83924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/>
          </a:p>
        </p:txBody>
      </p:sp>
      <p:sp>
        <p:nvSpPr>
          <p:cNvPr id="314" name="Google Shape;314;p16"/>
          <p:cNvSpPr txBox="1"/>
          <p:nvPr/>
        </p:nvSpPr>
        <p:spPr>
          <a:xfrm>
            <a:off x="5436096" y="2466086"/>
            <a:ext cx="83924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/>
          </a:p>
        </p:txBody>
      </p:sp>
      <p:sp>
        <p:nvSpPr>
          <p:cNvPr id="315" name="Google Shape;315;p16"/>
          <p:cNvSpPr txBox="1"/>
          <p:nvPr/>
        </p:nvSpPr>
        <p:spPr>
          <a:xfrm>
            <a:off x="5502311" y="3846280"/>
            <a:ext cx="83924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/>
          </a:p>
        </p:txBody>
      </p:sp>
      <p:sp>
        <p:nvSpPr>
          <p:cNvPr id="316" name="Google Shape;316;p16"/>
          <p:cNvSpPr txBox="1"/>
          <p:nvPr/>
        </p:nvSpPr>
        <p:spPr>
          <a:xfrm>
            <a:off x="7164288" y="3081354"/>
            <a:ext cx="13681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6"/>
          <p:cNvSpPr txBox="1"/>
          <p:nvPr/>
        </p:nvSpPr>
        <p:spPr>
          <a:xfrm>
            <a:off x="733219" y="5096644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Patch extraction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2639152" y="5096644"/>
            <a:ext cx="187976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task</a:t>
            </a:r>
            <a:endParaRPr/>
          </a:p>
        </p:txBody>
      </p:sp>
      <p:sp>
        <p:nvSpPr>
          <p:cNvPr id="319" name="Google Shape;319;p16"/>
          <p:cNvSpPr txBox="1"/>
          <p:nvPr/>
        </p:nvSpPr>
        <p:spPr>
          <a:xfrm>
            <a:off x="4733996" y="5080561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Voting scheme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6"/>
          <p:cNvSpPr txBox="1"/>
          <p:nvPr/>
        </p:nvSpPr>
        <p:spPr>
          <a:xfrm>
            <a:off x="7020272" y="5098749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 txBox="1"/>
          <p:nvPr>
            <p:ph type="title"/>
          </p:nvPr>
        </p:nvSpPr>
        <p:spPr>
          <a:xfrm>
            <a:off x="755576" y="2564904"/>
            <a:ext cx="7772400" cy="1362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THANK YOU FOR YOUR ATTENTION</a:t>
            </a:r>
            <a:endParaRPr/>
          </a:p>
        </p:txBody>
      </p:sp>
      <p:sp>
        <p:nvSpPr>
          <p:cNvPr id="326" name="Google Shape;326;p17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type="title"/>
          </p:nvPr>
        </p:nvSpPr>
        <p:spPr>
          <a:xfrm>
            <a:off x="1022902" y="598841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The setting:</a:t>
            </a:r>
            <a:endParaRPr/>
          </a:p>
        </p:txBody>
      </p:sp>
      <p:pic>
        <p:nvPicPr>
          <p:cNvPr descr="Immagine che contiene schermata&#10;&#10;Descrizione generata automaticamente" id="111" name="Google Shape;111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628800"/>
            <a:ext cx="3703637" cy="296290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022902" y="4591709"/>
            <a:ext cx="58862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4922992" y="4591708"/>
            <a:ext cx="63991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/>
          </a:p>
        </p:txBody>
      </p:sp>
      <p:pic>
        <p:nvPicPr>
          <p:cNvPr descr="Immagine che contiene schermata, astronomia&#10;&#10;Descrizione generata automaticamente" id="117" name="Google Shape;117;p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2992" y="1627128"/>
            <a:ext cx="3703638" cy="296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>
            <p:ph type="title"/>
          </p:nvPr>
        </p:nvSpPr>
        <p:spPr>
          <a:xfrm>
            <a:off x="827584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The idea</a:t>
            </a:r>
            <a:endParaRPr/>
          </a:p>
        </p:txBody>
      </p:sp>
      <p:sp>
        <p:nvSpPr>
          <p:cNvPr id="123" name="Google Shape;123;p3"/>
          <p:cNvSpPr txBox="1"/>
          <p:nvPr>
            <p:ph idx="1" type="body"/>
          </p:nvPr>
        </p:nvSpPr>
        <p:spPr>
          <a:xfrm>
            <a:off x="827584" y="914400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it-IT" sz="2000"/>
              <a:t>The Goal is to preprocess data and classify histological images.</a:t>
            </a:r>
            <a:endParaRPr/>
          </a:p>
        </p:txBody>
      </p:sp>
      <p:sp>
        <p:nvSpPr>
          <p:cNvPr id="124" name="Google Shape;124;p3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125" name="Google Shape;125;p3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126" name="Google Shape;126;p3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grpSp>
        <p:nvGrpSpPr>
          <p:cNvPr id="127" name="Google Shape;127;p3"/>
          <p:cNvGrpSpPr/>
          <p:nvPr/>
        </p:nvGrpSpPr>
        <p:grpSpPr>
          <a:xfrm>
            <a:off x="899174" y="1556807"/>
            <a:ext cx="7630615" cy="3688184"/>
            <a:chOff x="0" y="187923"/>
            <a:chExt cx="7630615" cy="3688184"/>
          </a:xfrm>
        </p:grpSpPr>
        <p:sp>
          <p:nvSpPr>
            <p:cNvPr id="128" name="Google Shape;128;p3"/>
            <p:cNvSpPr/>
            <p:nvPr/>
          </p:nvSpPr>
          <p:spPr>
            <a:xfrm>
              <a:off x="423" y="187923"/>
              <a:ext cx="6367718" cy="368818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8CA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0" y="1340039"/>
              <a:ext cx="2003827" cy="149638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7520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73047" y="1413086"/>
              <a:ext cx="1857733" cy="1350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b="1" lang="it-IT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Patching extraction</a:t>
              </a:r>
              <a:endParaRPr b="1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15579" y="1368155"/>
              <a:ext cx="2061314" cy="144015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7520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2185881" y="1438457"/>
              <a:ext cx="1920710" cy="129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b="1" lang="it-IT" sz="2100">
                  <a:solidFill>
                    <a:schemeClr val="dk1"/>
                  </a:solidFill>
                </a:rPr>
                <a:t>2. Do classification task (H-Net)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314143" y="1340039"/>
              <a:ext cx="2316472" cy="144015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7520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5384445" y="1410341"/>
              <a:ext cx="2175868" cy="129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Arial"/>
                <a:buNone/>
              </a:pPr>
              <a:r>
                <a:rPr b="1" lang="it-IT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Output: </a:t>
              </a:r>
              <a:r>
                <a:rPr lang="it-IT" sz="2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images classified</a:t>
              </a:r>
              <a:endPara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Dataset Overview</a:t>
            </a:r>
            <a:endParaRPr/>
          </a:p>
        </p:txBody>
      </p:sp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827584" y="1340768"/>
            <a:ext cx="7559675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it-IT" sz="2000"/>
              <a:t>The dataset consists of </a:t>
            </a:r>
            <a:r>
              <a:rPr b="1" lang="it-IT" sz="2000"/>
              <a:t>histological images of intestinal tissue</a:t>
            </a:r>
            <a:r>
              <a:rPr lang="it-IT" sz="20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it-IT" sz="2000"/>
              <a:t>Two categories: 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1" lang="it-IT"/>
              <a:t>positive</a:t>
            </a:r>
            <a:r>
              <a:rPr lang="it-IT"/>
              <a:t> (containing precancerous tissue).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b="1" lang="it-IT"/>
              <a:t>negative</a:t>
            </a:r>
            <a:r>
              <a:rPr lang="it-IT"/>
              <a:t> (without precancerous tissue).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it-IT" sz="2000"/>
              <a:t>Total images in dataset: </a:t>
            </a:r>
            <a:r>
              <a:rPr b="1" lang="it-IT" sz="2000"/>
              <a:t>969</a:t>
            </a:r>
            <a:endParaRPr b="1"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it-IT" sz="2000"/>
              <a:t>Proportions between classes: </a:t>
            </a:r>
            <a:r>
              <a:rPr b="1" lang="it-IT" sz="2000"/>
              <a:t>2/3</a:t>
            </a:r>
            <a:r>
              <a:rPr lang="it-IT" sz="2000"/>
              <a:t> negative and </a:t>
            </a:r>
            <a:r>
              <a:rPr b="1" lang="it-IT" sz="2000"/>
              <a:t>1/3</a:t>
            </a:r>
            <a:r>
              <a:rPr lang="it-IT" sz="2000"/>
              <a:t> positive.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it-IT" sz="2000"/>
              <a:t>Segmentation</a:t>
            </a:r>
            <a:r>
              <a:rPr lang="it-IT" sz="2000"/>
              <a:t> provided by the dataset.</a:t>
            </a:r>
            <a:endParaRPr sz="2000"/>
          </a:p>
        </p:txBody>
      </p:sp>
      <p:sp>
        <p:nvSpPr>
          <p:cNvPr id="141" name="Google Shape;141;p4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142" name="Google Shape;142;p4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143" name="Google Shape;143;p4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Dataset Overview</a:t>
            </a:r>
            <a:endParaRPr/>
          </a:p>
        </p:txBody>
      </p:sp>
      <p:pic>
        <p:nvPicPr>
          <p:cNvPr descr="Immagine che contiene schermata&#10;&#10;Descrizione generata automaticamente" id="149" name="Google Shape;149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3440" y="1383268"/>
            <a:ext cx="4101401" cy="3838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/>
          <p:nvPr>
            <p:ph idx="2" type="body"/>
          </p:nvPr>
        </p:nvSpPr>
        <p:spPr>
          <a:xfrm>
            <a:off x="952600" y="1383268"/>
            <a:ext cx="343123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it-IT" sz="2000"/>
              <a:t>It visually highlights the </a:t>
            </a:r>
            <a:r>
              <a:rPr b="1" lang="it-IT" sz="2000"/>
              <a:t>unclear segmentation.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it-IT" sz="2000"/>
              <a:t>The segmentation mask uses the following values: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1" lang="it-IT" sz="2000">
                <a:solidFill>
                  <a:schemeClr val="dk1"/>
                </a:solidFill>
              </a:rPr>
              <a:t>1: Negative region </a:t>
            </a:r>
            <a:r>
              <a:rPr lang="it-IT" sz="1600"/>
              <a:t>(not affected by metaplasia).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1" lang="it-IT" sz="2000">
                <a:solidFill>
                  <a:schemeClr val="dk1"/>
                </a:solidFill>
              </a:rPr>
              <a:t>2: Positive region</a:t>
            </a:r>
            <a:r>
              <a:rPr lang="it-IT" sz="1600">
                <a:solidFill>
                  <a:schemeClr val="dk1"/>
                </a:solidFill>
              </a:rPr>
              <a:t> </a:t>
            </a:r>
            <a:r>
              <a:rPr lang="it-IT" sz="1600"/>
              <a:t>(influenced by metaplasia).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1" lang="it-IT" sz="2000">
                <a:solidFill>
                  <a:schemeClr val="dk1"/>
                </a:solidFill>
              </a:rPr>
              <a:t>0: Region of no interest.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151" name="Google Shape;151;p5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152" name="Google Shape;152;p5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153" name="Google Shape;153;p5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899592" y="1007167"/>
            <a:ext cx="40728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segmentation mask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Challenge to face:</a:t>
            </a:r>
            <a:endParaRPr/>
          </a:p>
        </p:txBody>
      </p:sp>
      <p:sp>
        <p:nvSpPr>
          <p:cNvPr id="160" name="Google Shape;160;p6"/>
          <p:cNvSpPr txBox="1"/>
          <p:nvPr>
            <p:ph idx="1" type="body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it-IT"/>
              <a:t>Approximated segmentation challenge</a:t>
            </a:r>
            <a:endParaRPr/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it-IT"/>
              <a:t>Small Dataset Challenge</a:t>
            </a:r>
            <a:endParaRPr/>
          </a:p>
        </p:txBody>
      </p:sp>
      <p:sp>
        <p:nvSpPr>
          <p:cNvPr id="161" name="Google Shape;161;p6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162" name="Google Shape;162;p6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163" name="Google Shape;163;p6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Challenge to face:</a:t>
            </a:r>
            <a:endParaRPr/>
          </a:p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it-IT"/>
              <a:t>Approximated segmentation challenge</a:t>
            </a:r>
            <a:endParaRPr/>
          </a:p>
          <a:p>
            <a:pPr indent="0" lvl="1" marL="40005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it-IT"/>
              <a:t>Extraction of patches </a:t>
            </a:r>
            <a:r>
              <a:rPr lang="it-IT"/>
              <a:t>from segmented images with assignment of class labels.</a:t>
            </a:r>
            <a:endParaRPr/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it-IT">
                <a:solidFill>
                  <a:srgbClr val="BFBFBF"/>
                </a:solidFill>
              </a:rPr>
              <a:t>Small Dataset Challenge</a:t>
            </a:r>
            <a:endParaRPr>
              <a:solidFill>
                <a:srgbClr val="BFBFBF"/>
              </a:solidFill>
            </a:endParaRPr>
          </a:p>
        </p:txBody>
      </p:sp>
      <p:sp>
        <p:nvSpPr>
          <p:cNvPr id="170" name="Google Shape;170;p7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171" name="Google Shape;171;p7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172" name="Google Shape;172;p7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755576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1. A</a:t>
            </a:r>
            <a:r>
              <a:rPr b="1" lang="it-IT"/>
              <a:t>pproximated seg</a:t>
            </a:r>
            <a:r>
              <a:rPr lang="it-IT"/>
              <a:t>mentation challenge</a:t>
            </a:r>
            <a:endParaRPr/>
          </a:p>
        </p:txBody>
      </p:sp>
      <p:sp>
        <p:nvSpPr>
          <p:cNvPr id="178" name="Google Shape;178;p8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179" name="Google Shape;179;p8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180" name="Google Shape;180;p8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  <p:grpSp>
        <p:nvGrpSpPr>
          <p:cNvPr id="181" name="Google Shape;181;p8"/>
          <p:cNvGrpSpPr/>
          <p:nvPr/>
        </p:nvGrpSpPr>
        <p:grpSpPr>
          <a:xfrm>
            <a:off x="539552" y="1417801"/>
            <a:ext cx="3834268" cy="3769196"/>
            <a:chOff x="0" y="1182851"/>
            <a:chExt cx="3834268" cy="3769196"/>
          </a:xfrm>
        </p:grpSpPr>
        <p:sp>
          <p:nvSpPr>
            <p:cNvPr id="182" name="Google Shape;182;p8"/>
            <p:cNvSpPr/>
            <p:nvPr/>
          </p:nvSpPr>
          <p:spPr>
            <a:xfrm>
              <a:off x="0" y="1182851"/>
              <a:ext cx="3834268" cy="465058"/>
            </a:xfrm>
            <a:prstGeom prst="roundRect">
              <a:avLst>
                <a:gd fmla="val 16667" name="adj"/>
              </a:avLst>
            </a:prstGeom>
            <a:solidFill>
              <a:srgbClr val="6E1C29">
                <a:alpha val="8980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 txBox="1"/>
            <p:nvPr/>
          </p:nvSpPr>
          <p:spPr>
            <a:xfrm>
              <a:off x="22702" y="1205553"/>
              <a:ext cx="3788864" cy="419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it-IT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Preprocessing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0" y="1845078"/>
              <a:ext cx="3834268" cy="11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 txBox="1"/>
            <p:nvPr/>
          </p:nvSpPr>
          <p:spPr>
            <a:xfrm>
              <a:off x="0" y="1845078"/>
              <a:ext cx="3834268" cy="11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121725" spcFirstLastPara="1" rIns="128000" wrap="square" tIns="228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rabicPeriod"/>
              </a:pPr>
              <a:r>
                <a:rPr b="0" i="0" lang="it-IT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Removing texts in the image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rabicPeriod"/>
              </a:pPr>
              <a:r>
                <a:rPr b="0" i="0" lang="it-IT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Patches extraction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rabicPeriod"/>
              </a:pPr>
              <a:r>
                <a:rPr b="0" i="0" lang="it-IT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Patches labeling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AutoNum type="arabicPeriod"/>
              </a:pPr>
              <a:r>
                <a:rPr b="0" i="0" lang="it-IT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a batch of patches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0" y="3698105"/>
              <a:ext cx="3834268" cy="549966"/>
            </a:xfrm>
            <a:prstGeom prst="roundRect">
              <a:avLst>
                <a:gd fmla="val 16667" name="adj"/>
              </a:avLst>
            </a:prstGeom>
            <a:solidFill>
              <a:srgbClr val="6E1C29">
                <a:alpha val="6980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 txBox="1"/>
            <p:nvPr/>
          </p:nvSpPr>
          <p:spPr>
            <a:xfrm>
              <a:off x="26847" y="3724952"/>
              <a:ext cx="3780574" cy="4962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it-IT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Training of classification model</a:t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0" y="4356302"/>
              <a:ext cx="3834268" cy="595745"/>
            </a:xfrm>
            <a:prstGeom prst="roundRect">
              <a:avLst>
                <a:gd fmla="val 16667" name="adj"/>
              </a:avLst>
            </a:prstGeom>
            <a:solidFill>
              <a:srgbClr val="6E1C29">
                <a:alpha val="4980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 txBox="1"/>
            <p:nvPr/>
          </p:nvSpPr>
          <p:spPr>
            <a:xfrm>
              <a:off x="29082" y="4385384"/>
              <a:ext cx="3776104" cy="5375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it-IT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Voting scheme</a:t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magine che contiene schermata, spazio, pianeta, Spazio esterno&#10;&#10;Descrizione generata automaticamente"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3820" y="1064028"/>
            <a:ext cx="4770180" cy="2022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schermata, modello&#10;&#10;Descrizione generata automaticamente" id="191" name="Google Shape;1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168" y="3059750"/>
            <a:ext cx="1656184" cy="291581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 txBox="1"/>
          <p:nvPr/>
        </p:nvSpPr>
        <p:spPr>
          <a:xfrm>
            <a:off x="539552" y="1064028"/>
            <a:ext cx="2304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phases: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"/>
          <p:cNvSpPr txBox="1"/>
          <p:nvPr>
            <p:ph type="title"/>
          </p:nvPr>
        </p:nvSpPr>
        <p:spPr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Challenge to face:</a:t>
            </a:r>
            <a:endParaRPr/>
          </a:p>
        </p:txBody>
      </p:sp>
      <p:sp>
        <p:nvSpPr>
          <p:cNvPr id="198" name="Google Shape;198;p9"/>
          <p:cNvSpPr txBox="1"/>
          <p:nvPr>
            <p:ph idx="1" type="body"/>
          </p:nvPr>
        </p:nvSpPr>
        <p:spPr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it-IT">
                <a:solidFill>
                  <a:srgbClr val="BFBFBF"/>
                </a:solidFill>
              </a:rPr>
              <a:t>Approximated segmentation challenge</a:t>
            </a:r>
            <a:endParaRPr/>
          </a:p>
          <a:p>
            <a:pPr indent="-3048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it-IT"/>
              <a:t>Small Dataset Challenge</a:t>
            </a:r>
            <a:endParaRPr/>
          </a:p>
          <a:p>
            <a:pPr indent="0" lvl="1" marL="40005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it-IT"/>
              <a:t>Harmonic networks </a:t>
            </a:r>
            <a:r>
              <a:rPr lang="it-IT"/>
              <a:t>have been proposed as an advanced solution for classification on small datasets.</a:t>
            </a:r>
            <a:endParaRPr/>
          </a:p>
        </p:txBody>
      </p:sp>
      <p:sp>
        <p:nvSpPr>
          <p:cNvPr id="199" name="Google Shape;199;p9"/>
          <p:cNvSpPr txBox="1"/>
          <p:nvPr>
            <p:ph idx="10" type="dt"/>
          </p:nvPr>
        </p:nvSpPr>
        <p:spPr>
          <a:xfrm>
            <a:off x="4284663" y="616585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April 12 2011</a:t>
            </a:r>
            <a:endParaRPr/>
          </a:p>
        </p:txBody>
      </p:sp>
      <p:sp>
        <p:nvSpPr>
          <p:cNvPr id="200" name="Google Shape;200;p9"/>
          <p:cNvSpPr txBox="1"/>
          <p:nvPr>
            <p:ph idx="11" type="ftr"/>
          </p:nvPr>
        </p:nvSpPr>
        <p:spPr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Building new Sapienza web site</a:t>
            </a:r>
            <a:endParaRPr/>
          </a:p>
        </p:txBody>
      </p:sp>
      <p:sp>
        <p:nvSpPr>
          <p:cNvPr id="201" name="Google Shape;201;p9"/>
          <p:cNvSpPr txBox="1"/>
          <p:nvPr>
            <p:ph idx="12" type="sldNum"/>
          </p:nvPr>
        </p:nvSpPr>
        <p:spPr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Pagina </a:t>
            </a: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2006-11-20T16:13:10Z</dcterms:created>
  <dc:creator>- -</dc:creator>
</cp:coreProperties>
</file>